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8" d="100"/>
          <a:sy n="48" d="100"/>
        </p:scale>
        <p:origin x="909"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40053505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6548800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7369635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263135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10/20/2019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3644494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5210592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3474463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9565380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10/20/2019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487987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57614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0540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4337375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1582554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5326807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5071066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10/20/2019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1102183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10/20/2019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767473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10/20/2019</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282984425"/>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33" r:id="rId4"/>
    <p:sldLayoutId id="2147483734" r:id="rId5"/>
    <p:sldLayoutId id="2147483735" r:id="rId6"/>
    <p:sldLayoutId id="2147483736" r:id="rId7"/>
    <p:sldLayoutId id="2147483737" r:id="rId8"/>
    <p:sldLayoutId id="2147483738" r:id="rId9"/>
    <p:sldLayoutId id="2147483739" r:id="rId10"/>
    <p:sldLayoutId id="2147483746" r:id="rId11"/>
    <p:sldLayoutId id="2147483740" r:id="rId12"/>
    <p:sldLayoutId id="2147483741" r:id="rId13"/>
    <p:sldLayoutId id="2147483742" r:id="rId14"/>
    <p:sldLayoutId id="2147483743" r:id="rId15"/>
    <p:sldLayoutId id="2147483744" r:id="rId16"/>
    <p:sldLayoutId id="2147483745" r:id="rId17"/>
  </p:sldLayoutIdLst>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hf sldNum="0"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5">
            <a:alphaModFix amt="35000"/>
          </a:blip>
          <a:srcRect/>
          <a:stretch/>
        </p:blipFill>
        <p:spPr>
          <a:xfrm>
            <a:off x="20" y="1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4778121" y="1445574"/>
            <a:ext cx="5612012" cy="1297626"/>
          </a:xfrm>
        </p:spPr>
        <p:txBody>
          <a:bodyPr vert="horz" lIns="91440" tIns="45720" rIns="91440" bIns="45720" rtlCol="0" anchor="ctr">
            <a:normAutofit/>
          </a:bodyPr>
          <a:lstStyle/>
          <a:p>
            <a:r>
              <a:rPr lang="en-US" sz="48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6"/>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a:off x="5498975" y="2743200"/>
            <a:ext cx="5604529" cy="3186763"/>
          </a:xfrm>
        </p:spPr>
        <p:txBody>
          <a:bodyPr vert="horz" lIns="91440" tIns="45720" rIns="91440" bIns="45720" rtlCol="0" anchor="ctr">
            <a:normAutofit/>
          </a:bodyPr>
          <a:lstStyle/>
          <a:p>
            <a:pPr algn="l"/>
            <a:r>
              <a:rPr lang="en-US" sz="28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Presentation by</a:t>
            </a:r>
          </a:p>
          <a:p>
            <a:pPr algn="l"/>
            <a:r>
              <a:rPr lang="en-US" sz="28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sz="28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sz="28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pic>
        <p:nvPicPr>
          <p:cNvPr id="6" name="Bossa-nova-beat-music-loop">
            <a:hlinkClick r:id="" action="ppaction://media"/>
            <a:extLst>
              <a:ext uri="{FF2B5EF4-FFF2-40B4-BE49-F238E27FC236}">
                <a16:creationId xmlns:a16="http://schemas.microsoft.com/office/drawing/2014/main" id="{E99A6B09-D4E0-4743-8129-10F76AF4E93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21375" y="3254375"/>
            <a:ext cx="347663" cy="347663"/>
          </a:xfrm>
          <a:prstGeom prst="rect">
            <a:avLst/>
          </a:prstGeom>
        </p:spPr>
      </p:pic>
    </p:spTree>
    <p:extLst>
      <p:ext uri="{BB962C8B-B14F-4D97-AF65-F5344CB8AC3E}">
        <p14:creationId xmlns:p14="http://schemas.microsoft.com/office/powerpoint/2010/main" val="147493026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19" y="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509794" y="135032"/>
            <a:ext cx="5612012" cy="893747"/>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83486" y="1306557"/>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508761" y="2391250"/>
            <a:ext cx="4785611" cy="1250482"/>
          </a:xfrm>
        </p:spPr>
        <p:txBody>
          <a:bodyPr vert="horz" lIns="91440" tIns="45720" rIns="91440" bIns="45720" rtlCol="0" anchor="ctr">
            <a:normAutofit fontScale="92500" lnSpcReduction="10000"/>
          </a:bodyPr>
          <a:lstStyle/>
          <a:p>
            <a:pPr algn="l"/>
            <a:endParaRPr lang="en-US" dirty="0">
              <a:solidFill>
                <a:srgbClr val="FFFFFF"/>
              </a:solidFill>
              <a:latin typeface="Arial Rounded MT Bold" panose="020F0704030504030204" pitchFamily="34" charset="0"/>
            </a:endParaRPr>
          </a:p>
          <a:p>
            <a:pPr algn="l"/>
            <a:r>
              <a:rPr lang="en-US" dirty="0">
                <a:solidFill>
                  <a:srgbClr val="FF0000"/>
                </a:solidFill>
                <a:latin typeface="Arial Rounded MT Bold" panose="020F0704030504030204" pitchFamily="34" charset="0"/>
              </a:rPr>
              <a:t>Primary Information Services</a:t>
            </a:r>
          </a:p>
          <a:p>
            <a:pPr algn="l"/>
            <a:r>
              <a:rPr lang="en-US" b="1" dirty="0">
                <a:solidFill>
                  <a:schemeClr val="tx1">
                    <a:lumMod val="95000"/>
                  </a:schemeClr>
                </a:solidFill>
                <a:latin typeface="Arial Rounded MT Bold" panose="020F0704030504030204" pitchFamily="34" charset="0"/>
              </a:rPr>
              <a:t>www.primaryinfo.com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6A22ED8E-676A-4A0B-8B16-730FEBEEF3BF}"/>
              </a:ext>
            </a:extLst>
          </p:cNvPr>
          <p:cNvSpPr/>
          <p:nvPr/>
        </p:nvSpPr>
        <p:spPr>
          <a:xfrm>
            <a:off x="4918840" y="708465"/>
            <a:ext cx="7269416" cy="5386090"/>
          </a:xfrm>
          <a:prstGeom prst="rect">
            <a:avLst/>
          </a:prstGeom>
        </p:spPr>
        <p:txBody>
          <a:bodyPr wrap="square">
            <a:spAutoFit/>
          </a:bodyPr>
          <a:lstStyle/>
          <a:p>
            <a:r>
              <a:rPr lang="en-US" sz="2800" dirty="0">
                <a:latin typeface="Arial Rounded MT Bold" panose="020F0704030504030204" pitchFamily="34" charset="0"/>
              </a:rPr>
              <a:t>Vitamins are substances that your body needs to grow and develop normally. There are 13 vitamins your body needs. What are the 13 essential vitamins?</a:t>
            </a:r>
          </a:p>
          <a:p>
            <a:r>
              <a:rPr lang="en-US" sz="2800" dirty="0">
                <a:latin typeface="Arial Rounded MT Bold" panose="020F0704030504030204" pitchFamily="34" charset="0"/>
              </a:rPr>
              <a:t>The 13 essential vitamins your body needs are vitamins A, C, D, E, K and the B vitamins: thiamine (B1), riboflavin (B2), niacin (B3), pantothenic acid (B5), </a:t>
            </a:r>
            <a:r>
              <a:rPr lang="en-US" sz="2800" dirty="0" err="1">
                <a:latin typeface="Arial Rounded MT Bold" panose="020F0704030504030204" pitchFamily="34" charset="0"/>
              </a:rPr>
              <a:t>pyroxidine</a:t>
            </a:r>
            <a:r>
              <a:rPr lang="en-US" sz="2800" dirty="0">
                <a:latin typeface="Arial Rounded MT Bold" panose="020F0704030504030204" pitchFamily="34" charset="0"/>
              </a:rPr>
              <a:t> (B6), biotin (B7), folate (B9) and cobalamin (B12). The four fat-soluble vitamins—A, D, E, and </a:t>
            </a:r>
            <a:r>
              <a:rPr lang="en-US" sz="3200" dirty="0">
                <a:latin typeface="Arial Rounded MT Bold" panose="020F0704030504030204" pitchFamily="34" charset="0"/>
              </a:rPr>
              <a:t>K—are stored in the body's fatty tissues</a:t>
            </a:r>
            <a:r>
              <a:rPr lang="en-US" sz="2400" dirty="0">
                <a:latin typeface="Arial Rounded MT Bold" panose="020F0704030504030204" pitchFamily="34" charset="0"/>
              </a:rPr>
              <a:t>.</a:t>
            </a:r>
            <a:endParaRPr lang="en-IN" sz="2400" dirty="0">
              <a:latin typeface="Arial Rounded MT Bold" panose="020F0704030504030204" pitchFamily="34" charset="0"/>
            </a:endParaRPr>
          </a:p>
        </p:txBody>
      </p:sp>
    </p:spTree>
    <p:extLst>
      <p:ext uri="{BB962C8B-B14F-4D97-AF65-F5344CB8AC3E}">
        <p14:creationId xmlns:p14="http://schemas.microsoft.com/office/powerpoint/2010/main" val="46072281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7489" y="-951389"/>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792360" y="60337"/>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2118165" y="1858795"/>
            <a:ext cx="5604529" cy="1163455"/>
          </a:xfrm>
        </p:spPr>
        <p:txBody>
          <a:bodyPr vert="horz" lIns="91440" tIns="45720" rIns="91440" bIns="45720" rtlCol="0" anchor="ctr">
            <a:normAutofit fontScale="25000" lnSpcReduction="20000"/>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7200" b="1" kern="1200" dirty="0">
                <a:ln>
                  <a:solidFill>
                    <a:schemeClr val="bg1">
                      <a:lumMod val="75000"/>
                      <a:lumOff val="25000"/>
                      <a:alpha val="10000"/>
                    </a:schemeClr>
                  </a:solidFill>
                </a:ln>
                <a:solidFill>
                  <a:srgbClr val="FFFF00"/>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sz="7200" b="1" kern="1200" dirty="0">
                <a:ln>
                  <a:solidFill>
                    <a:schemeClr val="bg1">
                      <a:lumMod val="75000"/>
                      <a:lumOff val="25000"/>
                      <a:alpha val="10000"/>
                    </a:schemeClr>
                  </a:solidFill>
                </a:ln>
                <a:solidFill>
                  <a:srgbClr val="FFFF00"/>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sz="7200" b="1" kern="1200" dirty="0">
                <a:ln>
                  <a:solidFill>
                    <a:schemeClr val="bg1">
                      <a:lumMod val="75000"/>
                      <a:lumOff val="25000"/>
                      <a:alpha val="10000"/>
                    </a:schemeClr>
                  </a:solidFill>
                </a:ln>
                <a:solidFill>
                  <a:srgbClr val="FFFF00"/>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041E872F-1C1B-4790-9704-5909D383A23C}"/>
              </a:ext>
            </a:extLst>
          </p:cNvPr>
          <p:cNvSpPr/>
          <p:nvPr/>
        </p:nvSpPr>
        <p:spPr>
          <a:xfrm>
            <a:off x="5109210" y="-69520"/>
            <a:ext cx="7075282" cy="6001643"/>
          </a:xfrm>
          <a:prstGeom prst="rect">
            <a:avLst/>
          </a:prstGeom>
        </p:spPr>
        <p:txBody>
          <a:bodyPr wrap="square">
            <a:spAutoFit/>
          </a:bodyPr>
          <a:lstStyle/>
          <a:p>
            <a:r>
              <a:rPr lang="en-US" sz="3200" dirty="0">
                <a:latin typeface="Arial Rounded MT Bold" panose="020F0704030504030204" pitchFamily="34" charset="0"/>
              </a:rPr>
              <a:t>Fat-soluble vitamins</a:t>
            </a:r>
          </a:p>
          <a:p>
            <a:r>
              <a:rPr lang="en-US" sz="3200" dirty="0">
                <a:latin typeface="Arial Rounded MT Bold" panose="020F0704030504030204" pitchFamily="34" charset="0"/>
              </a:rPr>
              <a:t>Fat-soluble vitamins are stored in the fatty tissues of the body and the liver. Vitamins A, D, E, and K are fat-soluble. These are easier to store than water-soluble vitamins, and they can stay in the body as reserves for days, and sometimes months.</a:t>
            </a:r>
          </a:p>
          <a:p>
            <a:r>
              <a:rPr lang="en-US" sz="3200" dirty="0">
                <a:latin typeface="Arial Rounded MT Bold" panose="020F0704030504030204" pitchFamily="34" charset="0"/>
              </a:rPr>
              <a:t>Fat-soluble vitamins are absorbed through the intestinal tract with the help of fats, or lipids</a:t>
            </a:r>
            <a:r>
              <a:rPr lang="en-US" dirty="0"/>
              <a:t>.</a:t>
            </a:r>
            <a:endParaRPr lang="en-IN" dirty="0"/>
          </a:p>
        </p:txBody>
      </p:sp>
    </p:spTree>
    <p:extLst>
      <p:ext uri="{BB962C8B-B14F-4D97-AF65-F5344CB8AC3E}">
        <p14:creationId xmlns:p14="http://schemas.microsoft.com/office/powerpoint/2010/main" val="251839599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20" y="1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1012098" y="0"/>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965745" y="2316218"/>
            <a:ext cx="4572001" cy="2655490"/>
          </a:xfrm>
        </p:spPr>
        <p:txBody>
          <a:bodyPr vert="horz" lIns="91440" tIns="45720" rIns="91440" bIns="45720" rtlCol="0" anchor="ctr">
            <a:normAutofit/>
          </a:bodyPr>
          <a:lstStyle/>
          <a:p>
            <a:pPr algn="l"/>
            <a:r>
              <a:rPr lang="en-US" sz="24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Presentation by</a:t>
            </a:r>
          </a:p>
          <a:p>
            <a:pPr algn="l"/>
            <a:r>
              <a:rPr lang="en-US"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826FA7E8-44D7-48CA-A8DC-215221DE9075}"/>
              </a:ext>
            </a:extLst>
          </p:cNvPr>
          <p:cNvSpPr/>
          <p:nvPr/>
        </p:nvSpPr>
        <p:spPr>
          <a:xfrm>
            <a:off x="5435188" y="483007"/>
            <a:ext cx="6096000" cy="5509200"/>
          </a:xfrm>
          <a:prstGeom prst="rect">
            <a:avLst/>
          </a:prstGeom>
        </p:spPr>
        <p:txBody>
          <a:bodyPr>
            <a:spAutoFit/>
          </a:bodyPr>
          <a:lstStyle/>
          <a:p>
            <a:r>
              <a:rPr lang="en-US" sz="3200" dirty="0">
                <a:latin typeface="Arial Rounded MT Bold" panose="020F0704030504030204" pitchFamily="34" charset="0"/>
              </a:rPr>
              <a:t>Water-soluble vitamins</a:t>
            </a:r>
          </a:p>
          <a:p>
            <a:r>
              <a:rPr lang="en-US" sz="3200" dirty="0">
                <a:latin typeface="Arial Rounded MT Bold" panose="020F0704030504030204" pitchFamily="34" charset="0"/>
              </a:rPr>
              <a:t>Water-soluble vitamins do not stay in the body for long. The body cannot store them, and they are soon excreted in urine. Because of this, water-soluble vitamins need to be replaced more often than fat-soluble ones.</a:t>
            </a:r>
          </a:p>
          <a:p>
            <a:r>
              <a:rPr lang="en-US" sz="3200" dirty="0">
                <a:latin typeface="Arial Rounded MT Bold" panose="020F0704030504030204" pitchFamily="34" charset="0"/>
              </a:rPr>
              <a:t>Vitamin C and all the B vitamins are water soluble.</a:t>
            </a:r>
            <a:endParaRPr lang="en-IN" sz="3200" dirty="0">
              <a:latin typeface="Arial Rounded MT Bold" panose="020F0704030504030204" pitchFamily="34" charset="0"/>
            </a:endParaRPr>
          </a:p>
        </p:txBody>
      </p:sp>
    </p:spTree>
    <p:extLst>
      <p:ext uri="{BB962C8B-B14F-4D97-AF65-F5344CB8AC3E}">
        <p14:creationId xmlns:p14="http://schemas.microsoft.com/office/powerpoint/2010/main" val="309348599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74131" y="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1012098" y="0"/>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701925" y="982980"/>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Primary Information Services</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www.primaryinfo.com</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AB757E1C-41D4-4BD1-B823-B87F25DABDCB}"/>
              </a:ext>
            </a:extLst>
          </p:cNvPr>
          <p:cNvSpPr/>
          <p:nvPr/>
        </p:nvSpPr>
        <p:spPr>
          <a:xfrm>
            <a:off x="5324569" y="302349"/>
            <a:ext cx="6688361" cy="5693866"/>
          </a:xfrm>
          <a:prstGeom prst="rect">
            <a:avLst/>
          </a:prstGeom>
        </p:spPr>
        <p:txBody>
          <a:bodyPr wrap="square">
            <a:spAutoFit/>
          </a:bodyPr>
          <a:lstStyle/>
          <a:p>
            <a:r>
              <a:rPr lang="en-US" sz="2800" dirty="0">
                <a:latin typeface="Arial Rounded MT Bold" panose="020F0704030504030204" pitchFamily="34" charset="0"/>
              </a:rPr>
              <a:t>Catalytic processes in vitamins synthesis and production methods represent ideal tools to lower production costs,  and consequently gain an economical advantage, by the application of environmentally benign processes. </a:t>
            </a:r>
          </a:p>
          <a:p>
            <a:r>
              <a:rPr lang="en-US" sz="2800" dirty="0">
                <a:latin typeface="Arial Rounded MT Bold" panose="020F0704030504030204" pitchFamily="34" charset="0"/>
              </a:rPr>
              <a:t>Examples of industrially important transformations are grouped by reaction types, e.g. hydrogenation, oxidation and various alkylation, rearrangement, cycloaddition, and esterification reactions</a:t>
            </a:r>
            <a:r>
              <a:rPr lang="en-US" dirty="0"/>
              <a:t>. </a:t>
            </a:r>
            <a:endParaRPr lang="en-IN" dirty="0"/>
          </a:p>
        </p:txBody>
      </p:sp>
    </p:spTree>
    <p:extLst>
      <p:ext uri="{BB962C8B-B14F-4D97-AF65-F5344CB8AC3E}">
        <p14:creationId xmlns:p14="http://schemas.microsoft.com/office/powerpoint/2010/main" val="390707705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20" y="1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113037" y="60337"/>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711917" y="1104391"/>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Primary Information Services</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www.primaryinfo.com</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BA83B76D-4358-4C2A-A6AC-0FE3A5BC765F}"/>
              </a:ext>
            </a:extLst>
          </p:cNvPr>
          <p:cNvSpPr/>
          <p:nvPr/>
        </p:nvSpPr>
        <p:spPr>
          <a:xfrm>
            <a:off x="5604523" y="1357963"/>
            <a:ext cx="6096000" cy="4401205"/>
          </a:xfrm>
          <a:prstGeom prst="rect">
            <a:avLst/>
          </a:prstGeom>
        </p:spPr>
        <p:txBody>
          <a:bodyPr>
            <a:spAutoFit/>
          </a:bodyPr>
          <a:lstStyle/>
          <a:p>
            <a:r>
              <a:rPr lang="en-US" sz="2800" dirty="0">
                <a:latin typeface="Arial Rounded MT Bold" panose="020F0704030504030204" pitchFamily="34" charset="0"/>
              </a:rPr>
              <a:t>What do vitamins do for the body?</a:t>
            </a:r>
          </a:p>
          <a:p>
            <a:r>
              <a:rPr lang="en-US" sz="2800" dirty="0">
                <a:latin typeface="Arial Rounded MT Bold" panose="020F0704030504030204" pitchFamily="34" charset="0"/>
              </a:rPr>
              <a:t>Vitamins and minerals are considered essential nutrients—because acting in concert, they perform hundreds of roles in the body. They help shore up bones, heal wounds, and bolster your immune system. They also convert food into energy, and repair cellular damage</a:t>
            </a:r>
            <a:endParaRPr lang="en-IN" sz="2800" dirty="0">
              <a:latin typeface="Arial Rounded MT Bold" panose="020F0704030504030204" pitchFamily="34" charset="0"/>
            </a:endParaRPr>
          </a:p>
        </p:txBody>
      </p:sp>
    </p:spTree>
    <p:extLst>
      <p:ext uri="{BB962C8B-B14F-4D97-AF65-F5344CB8AC3E}">
        <p14:creationId xmlns:p14="http://schemas.microsoft.com/office/powerpoint/2010/main" val="380257573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20" y="1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418818" y="-29188"/>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631446" y="1104391"/>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Primary Information Services</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www.primaryinfo.com</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5825CB78-21F2-4AC5-89F2-77F59F034449}"/>
              </a:ext>
            </a:extLst>
          </p:cNvPr>
          <p:cNvSpPr/>
          <p:nvPr/>
        </p:nvSpPr>
        <p:spPr>
          <a:xfrm>
            <a:off x="5608267" y="1097871"/>
            <a:ext cx="6096000" cy="4832092"/>
          </a:xfrm>
          <a:prstGeom prst="rect">
            <a:avLst/>
          </a:prstGeom>
        </p:spPr>
        <p:txBody>
          <a:bodyPr>
            <a:spAutoFit/>
          </a:bodyPr>
          <a:lstStyle/>
          <a:p>
            <a:r>
              <a:rPr lang="en-US" sz="2800" dirty="0">
                <a:latin typeface="Arial Rounded MT Bold" panose="020F0704030504030204" pitchFamily="34" charset="0"/>
              </a:rPr>
              <a:t>What are vitamins made of?</a:t>
            </a:r>
          </a:p>
          <a:p>
            <a:r>
              <a:rPr lang="en-US" sz="2800" dirty="0">
                <a:latin typeface="Arial Rounded MT Bold" panose="020F0704030504030204" pitchFamily="34" charset="0"/>
              </a:rPr>
              <a:t>Unlike dietary minerals, which are elements on the periodic table, vitamins are molecules made from the elements. Vitamin C (ascorbic acid), for example, is made of carbon, oxygen and hydrogen and is found naturally in nature and can be produced by many animals – but not humans, fruit bats or guinea pigs.</a:t>
            </a:r>
            <a:endParaRPr lang="en-IN" sz="2800" dirty="0">
              <a:latin typeface="Arial Rounded MT Bold" panose="020F0704030504030204" pitchFamily="34" charset="0"/>
            </a:endParaRPr>
          </a:p>
        </p:txBody>
      </p:sp>
    </p:spTree>
    <p:extLst>
      <p:ext uri="{BB962C8B-B14F-4D97-AF65-F5344CB8AC3E}">
        <p14:creationId xmlns:p14="http://schemas.microsoft.com/office/powerpoint/2010/main" val="148511069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7489" y="-30823"/>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509794" y="14612"/>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394579" y="894237"/>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Primary Information Services</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www.primaryinfo.com</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DA32E4EA-650E-47D2-B194-135515BD851B}"/>
              </a:ext>
            </a:extLst>
          </p:cNvPr>
          <p:cNvSpPr/>
          <p:nvPr/>
        </p:nvSpPr>
        <p:spPr>
          <a:xfrm>
            <a:off x="5255099" y="1357963"/>
            <a:ext cx="6096000" cy="4401205"/>
          </a:xfrm>
          <a:prstGeom prst="rect">
            <a:avLst/>
          </a:prstGeom>
        </p:spPr>
        <p:txBody>
          <a:bodyPr>
            <a:spAutoFit/>
          </a:bodyPr>
          <a:lstStyle/>
          <a:p>
            <a:r>
              <a:rPr lang="en-US" sz="2800" dirty="0">
                <a:latin typeface="Arial Rounded MT Bold" panose="020F0704030504030204" pitchFamily="34" charset="0"/>
              </a:rPr>
              <a:t>What are the risks of taking multivitamins?</a:t>
            </a:r>
          </a:p>
          <a:p>
            <a:r>
              <a:rPr lang="en-US" sz="2800" dirty="0">
                <a:latin typeface="Arial Rounded MT Bold" panose="020F0704030504030204" pitchFamily="34" charset="0"/>
              </a:rPr>
              <a:t>But routinely getting an overload of vitamins and minerals can hurt you. Too much vitamin C or zinc could cause nausea, diarrhea, and stomach cramps. Too much selenium could lead to hair loss, gastrointestinal upset, fatigue, and mild nerve damage.</a:t>
            </a:r>
            <a:endParaRPr lang="en-IN" sz="2800" dirty="0">
              <a:latin typeface="Arial Rounded MT Bold" panose="020F0704030504030204" pitchFamily="34" charset="0"/>
            </a:endParaRPr>
          </a:p>
        </p:txBody>
      </p:sp>
    </p:spTree>
    <p:extLst>
      <p:ext uri="{BB962C8B-B14F-4D97-AF65-F5344CB8AC3E}">
        <p14:creationId xmlns:p14="http://schemas.microsoft.com/office/powerpoint/2010/main" val="273016249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19" y="-40618"/>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418818" y="-40618"/>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572106" y="1104391"/>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Presentation by</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Primary Information Services</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www.primaryinfo.com</a:t>
            </a:r>
          </a:p>
          <a:p>
            <a:pPr algn="l"/>
            <a:r>
              <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BF443FD1-6C38-484F-81A6-23D94769D1B8}"/>
              </a:ext>
            </a:extLst>
          </p:cNvPr>
          <p:cNvSpPr/>
          <p:nvPr/>
        </p:nvSpPr>
        <p:spPr>
          <a:xfrm>
            <a:off x="5435188" y="496865"/>
            <a:ext cx="6096000" cy="6401753"/>
          </a:xfrm>
          <a:prstGeom prst="rect">
            <a:avLst/>
          </a:prstGeom>
        </p:spPr>
        <p:txBody>
          <a:bodyPr>
            <a:spAutoFit/>
          </a:bodyPr>
          <a:lstStyle/>
          <a:p>
            <a:r>
              <a:rPr lang="en-US" sz="2800" dirty="0">
                <a:latin typeface="Arial Rounded MT Bold" panose="020F0704030504030204" pitchFamily="34" charset="0"/>
              </a:rPr>
              <a:t>The vitamins market was valued at USD 4.85 billion in 2017; it is projected to reach USD 7.35 billion by 2023, at a CAGR of 7.3% during the forecast period. The growth in the demand for functional and nutritionally enriched processed food products, the prevalence of vitamin deficiencies, and feed fortification due to rise in global meat &amp; dairy product consumption are factors driving this market.</a:t>
            </a:r>
          </a:p>
          <a:p>
            <a:endParaRPr lang="en-US" dirty="0"/>
          </a:p>
        </p:txBody>
      </p:sp>
    </p:spTree>
    <p:extLst>
      <p:ext uri="{BB962C8B-B14F-4D97-AF65-F5344CB8AC3E}">
        <p14:creationId xmlns:p14="http://schemas.microsoft.com/office/powerpoint/2010/main" val="45334412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185697" y="9233"/>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509794" y="-40618"/>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394579" y="925830"/>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Presentation by</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pic>
        <p:nvPicPr>
          <p:cNvPr id="6" name="Picture 5">
            <a:extLst>
              <a:ext uri="{FF2B5EF4-FFF2-40B4-BE49-F238E27FC236}">
                <a16:creationId xmlns:a16="http://schemas.microsoft.com/office/drawing/2014/main" id="{06E51298-10D6-48FA-B590-593EC7EE9D5E}"/>
              </a:ext>
            </a:extLst>
          </p:cNvPr>
          <p:cNvPicPr>
            <a:picLocks noChangeAspect="1"/>
          </p:cNvPicPr>
          <p:nvPr/>
        </p:nvPicPr>
        <p:blipFill>
          <a:blip r:embed="rId5"/>
          <a:stretch>
            <a:fillRect/>
          </a:stretch>
        </p:blipFill>
        <p:spPr>
          <a:xfrm>
            <a:off x="5102218" y="1357963"/>
            <a:ext cx="5905500" cy="4736592"/>
          </a:xfrm>
          <a:prstGeom prst="rect">
            <a:avLst/>
          </a:prstGeom>
        </p:spPr>
      </p:pic>
    </p:spTree>
    <p:extLst>
      <p:ext uri="{BB962C8B-B14F-4D97-AF65-F5344CB8AC3E}">
        <p14:creationId xmlns:p14="http://schemas.microsoft.com/office/powerpoint/2010/main" val="345837089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38739" y="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509794" y="-70787"/>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rot="16200000">
            <a:off x="-1503989" y="1067309"/>
            <a:ext cx="5604529" cy="3186763"/>
          </a:xfrm>
        </p:spPr>
        <p:txBody>
          <a:bodyPr vert="horz" lIns="91440" tIns="45720" rIns="91440" bIns="45720" rtlCol="0" anchor="ctr">
            <a:normAutofit/>
          </a:bodyPr>
          <a:lstStyle/>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Presentation by</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sz="2000" kern="1200" dirty="0">
                <a:ln>
                  <a:solidFill>
                    <a:schemeClr val="bg1">
                      <a:lumMod val="75000"/>
                      <a:lumOff val="25000"/>
                      <a:alpha val="10000"/>
                    </a:schemeClr>
                  </a:solidFill>
                </a:ln>
                <a:solidFill>
                  <a:schemeClr val="accent2">
                    <a:lumMod val="20000"/>
                    <a:lumOff val="80000"/>
                  </a:schemeClr>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sp>
        <p:nvSpPr>
          <p:cNvPr id="6" name="Rectangle 5">
            <a:extLst>
              <a:ext uri="{FF2B5EF4-FFF2-40B4-BE49-F238E27FC236}">
                <a16:creationId xmlns:a16="http://schemas.microsoft.com/office/drawing/2014/main" id="{E6A1CB9F-28CA-4646-A2BB-918FECC8EB07}"/>
              </a:ext>
            </a:extLst>
          </p:cNvPr>
          <p:cNvSpPr/>
          <p:nvPr/>
        </p:nvSpPr>
        <p:spPr>
          <a:xfrm>
            <a:off x="4922527" y="428173"/>
            <a:ext cx="7265729" cy="6001643"/>
          </a:xfrm>
          <a:prstGeom prst="rect">
            <a:avLst/>
          </a:prstGeom>
        </p:spPr>
        <p:txBody>
          <a:bodyPr wrap="square">
            <a:spAutoFit/>
          </a:bodyPr>
          <a:lstStyle/>
          <a:p>
            <a:r>
              <a:rPr lang="en-US" sz="3200" dirty="0">
                <a:latin typeface="Arial Rounded MT Bold" panose="020F0704030504030204" pitchFamily="34" charset="0"/>
              </a:rPr>
              <a:t>Vitamin was majorly used ingredient for the formation of dietary supplements, accounting for 33% of total market share in 2018 because of its ability to be easily excreted by kidneys. The product is expected to find more application among working professionals and sports athletes in the form of multivitamin tablets, powders, and liquids over the next seven years.</a:t>
            </a:r>
            <a:endParaRPr lang="en-IN" sz="3200" dirty="0">
              <a:latin typeface="Arial Rounded MT Bold" panose="020F0704030504030204" pitchFamily="34" charset="0"/>
            </a:endParaRPr>
          </a:p>
        </p:txBody>
      </p:sp>
    </p:spTree>
    <p:extLst>
      <p:ext uri="{BB962C8B-B14F-4D97-AF65-F5344CB8AC3E}">
        <p14:creationId xmlns:p14="http://schemas.microsoft.com/office/powerpoint/2010/main" val="355970559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5" name="Picture 4">
            <a:extLst>
              <a:ext uri="{FF2B5EF4-FFF2-40B4-BE49-F238E27FC236}">
                <a16:creationId xmlns:a16="http://schemas.microsoft.com/office/drawing/2014/main" id="{178AB182-5D85-461A-9285-F6A30D934DBE}"/>
              </a:ext>
            </a:extLst>
          </p:cNvPr>
          <p:cNvPicPr>
            <a:picLocks noChangeAspect="1"/>
          </p:cNvPicPr>
          <p:nvPr/>
        </p:nvPicPr>
        <p:blipFill rotWithShape="1">
          <a:blip r:embed="rId3">
            <a:alphaModFix amt="35000"/>
          </a:blip>
          <a:srcRect/>
          <a:stretch/>
        </p:blipFill>
        <p:spPr>
          <a:xfrm>
            <a:off x="20" y="10"/>
            <a:ext cx="12191981" cy="6857990"/>
          </a:xfrm>
          <a:prstGeom prst="rect">
            <a:avLst/>
          </a:prstGeom>
        </p:spPr>
      </p:pic>
      <p:sp>
        <p:nvSpPr>
          <p:cNvPr id="2" name="Title 1">
            <a:extLst>
              <a:ext uri="{FF2B5EF4-FFF2-40B4-BE49-F238E27FC236}">
                <a16:creationId xmlns:a16="http://schemas.microsoft.com/office/drawing/2014/main" id="{4BEDC9AA-176A-48D2-9662-AF85631AC902}"/>
              </a:ext>
            </a:extLst>
          </p:cNvPr>
          <p:cNvSpPr>
            <a:spLocks noGrp="1"/>
          </p:cNvSpPr>
          <p:nvPr>
            <p:ph type="ctrTitle"/>
          </p:nvPr>
        </p:nvSpPr>
        <p:spPr>
          <a:xfrm>
            <a:off x="-113037" y="73979"/>
            <a:ext cx="5612012" cy="1297626"/>
          </a:xfrm>
        </p:spPr>
        <p:txBody>
          <a:bodyPr vert="horz" lIns="91440" tIns="45720" rIns="91440" bIns="45720" rtlCol="0" anchor="ctr">
            <a:normAutofit/>
          </a:bodyPr>
          <a:lstStyle/>
          <a:p>
            <a:r>
              <a:rPr lang="en-US" sz="4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j-lt"/>
                <a:ea typeface="+mj-ea"/>
              </a:rPr>
              <a:t>Vitamins</a:t>
            </a:r>
          </a:p>
        </p:txBody>
      </p:sp>
      <p:sp>
        <p:nvSpPr>
          <p:cNvPr id="18" name="Freeform: Shape 17">
            <a:extLst>
              <a:ext uri="{FF2B5EF4-FFF2-40B4-BE49-F238E27FC236}">
                <a16:creationId xmlns:a16="http://schemas.microsoft.com/office/drawing/2014/main" id="{6576A321-2C04-4E8E-B7C0-22588C9C5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404" y="1253030"/>
            <a:ext cx="4901184" cy="4781866"/>
          </a:xfrm>
          <a:custGeom>
            <a:avLst/>
            <a:gdLst>
              <a:gd name="connsiteX0" fmla="*/ 0 w 4901184"/>
              <a:gd name="connsiteY0" fmla="*/ 4781866 h 4781866"/>
              <a:gd name="connsiteX1" fmla="*/ 0 w 4901184"/>
              <a:gd name="connsiteY1" fmla="*/ 218593 h 4781866"/>
              <a:gd name="connsiteX2" fmla="*/ 218593 w 4901184"/>
              <a:gd name="connsiteY2" fmla="*/ 0 h 4781866"/>
              <a:gd name="connsiteX3" fmla="*/ 4682591 w 4901184"/>
              <a:gd name="connsiteY3" fmla="*/ 0 h 4781866"/>
              <a:gd name="connsiteX4" fmla="*/ 4901184 w 4901184"/>
              <a:gd name="connsiteY4" fmla="*/ 218593 h 4781866"/>
              <a:gd name="connsiteX5" fmla="*/ 4901184 w 4901184"/>
              <a:gd name="connsiteY5" fmla="*/ 4781866 h 47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781866">
                <a:moveTo>
                  <a:pt x="0" y="4781866"/>
                </a:moveTo>
                <a:lnTo>
                  <a:pt x="0" y="218593"/>
                </a:lnTo>
                <a:cubicBezTo>
                  <a:pt x="0" y="97867"/>
                  <a:pt x="97867" y="0"/>
                  <a:pt x="218593" y="0"/>
                </a:cubicBezTo>
                <a:lnTo>
                  <a:pt x="4682591" y="0"/>
                </a:lnTo>
                <a:cubicBezTo>
                  <a:pt x="4803317" y="0"/>
                  <a:pt x="4901184" y="97867"/>
                  <a:pt x="4901184" y="218593"/>
                </a:cubicBezTo>
                <a:lnTo>
                  <a:pt x="4901184" y="47818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446D7145-138E-404E-832E-38D13D1E6039}"/>
              </a:ext>
            </a:extLst>
          </p:cNvPr>
          <p:cNvPicPr>
            <a:picLocks noChangeAspect="1"/>
          </p:cNvPicPr>
          <p:nvPr/>
        </p:nvPicPr>
        <p:blipFill rotWithShape="1">
          <a:blip r:embed="rId4"/>
          <a:srcRect l="32732" r="2" b="2"/>
          <a:stretch/>
        </p:blipFill>
        <p:spPr>
          <a:xfrm>
            <a:off x="-7489" y="1357963"/>
            <a:ext cx="4607403" cy="4572000"/>
          </a:xfrm>
          <a:custGeom>
            <a:avLst/>
            <a:gdLst>
              <a:gd name="connsiteX0" fmla="*/ 0 w 4607403"/>
              <a:gd name="connsiteY0" fmla="*/ 0 h 4572000"/>
              <a:gd name="connsiteX1" fmla="*/ 4444457 w 4607403"/>
              <a:gd name="connsiteY1" fmla="*/ 0 h 4572000"/>
              <a:gd name="connsiteX2" fmla="*/ 4607403 w 4607403"/>
              <a:gd name="connsiteY2" fmla="*/ 162946 h 4572000"/>
              <a:gd name="connsiteX3" fmla="*/ 4607403 w 4607403"/>
              <a:gd name="connsiteY3" fmla="*/ 4409054 h 4572000"/>
              <a:gd name="connsiteX4" fmla="*/ 4444457 w 4607403"/>
              <a:gd name="connsiteY4" fmla="*/ 4572000 h 4572000"/>
              <a:gd name="connsiteX5" fmla="*/ 0 w 4607403"/>
              <a:gd name="connsiteY5"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7403" h="4572000">
                <a:moveTo>
                  <a:pt x="0" y="0"/>
                </a:moveTo>
                <a:lnTo>
                  <a:pt x="4444457" y="0"/>
                </a:lnTo>
                <a:cubicBezTo>
                  <a:pt x="4534450" y="0"/>
                  <a:pt x="4607403" y="72953"/>
                  <a:pt x="4607403" y="162946"/>
                </a:cubicBezTo>
                <a:lnTo>
                  <a:pt x="4607403" y="4409054"/>
                </a:lnTo>
                <a:cubicBezTo>
                  <a:pt x="4607403" y="4499047"/>
                  <a:pt x="4534450" y="4572000"/>
                  <a:pt x="4444457" y="4572000"/>
                </a:cubicBezTo>
                <a:lnTo>
                  <a:pt x="0" y="4572000"/>
                </a:lnTo>
                <a:close/>
              </a:path>
            </a:pathLst>
          </a:custGeom>
        </p:spPr>
      </p:pic>
      <p:sp>
        <p:nvSpPr>
          <p:cNvPr id="3" name="Subtitle 2">
            <a:extLst>
              <a:ext uri="{FF2B5EF4-FFF2-40B4-BE49-F238E27FC236}">
                <a16:creationId xmlns:a16="http://schemas.microsoft.com/office/drawing/2014/main" id="{02406425-5FA1-4A63-827D-238E1B074D07}"/>
              </a:ext>
            </a:extLst>
          </p:cNvPr>
          <p:cNvSpPr>
            <a:spLocks noGrp="1"/>
          </p:cNvSpPr>
          <p:nvPr>
            <p:ph type="subTitle" idx="1"/>
          </p:nvPr>
        </p:nvSpPr>
        <p:spPr>
          <a:xfrm>
            <a:off x="5495230" y="3159922"/>
            <a:ext cx="5604529" cy="3186763"/>
          </a:xfrm>
        </p:spPr>
        <p:txBody>
          <a:bodyPr vert="horz" lIns="91440" tIns="45720" rIns="91440" bIns="45720" rtlCol="0" anchor="ctr">
            <a:normAutofit lnSpcReduction="10000"/>
          </a:bodyPr>
          <a:lstStyle/>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a:p>
            <a:pPr algn="l"/>
            <a:endParaRPr lang="en-US" dirty="0">
              <a:solidFill>
                <a:srgbClr val="FFFFFF"/>
              </a:solidFill>
            </a:endParaRP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a:p>
            <a:pPr algn="l"/>
            <a:r>
              <a:rPr lang="en-US" sz="2400" dirty="0">
                <a:solidFill>
                  <a:srgbClr val="FFFFFF"/>
                </a:solidFill>
                <a:latin typeface="Arial Rounded MT Bold" panose="020F0704030504030204" pitchFamily="34" charset="0"/>
              </a:rPr>
              <a:t>Contact</a:t>
            </a:r>
            <a:endParaRPr lang="en-US" sz="24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endParaRPr>
          </a:p>
          <a:p>
            <a:pPr algn="l"/>
            <a:r>
              <a:rPr lang="en-US" sz="24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Primary Information Services</a:t>
            </a:r>
          </a:p>
          <a:p>
            <a:pPr algn="l"/>
            <a:r>
              <a:rPr lang="en-US" sz="24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www.primaryinfo.com</a:t>
            </a:r>
          </a:p>
          <a:p>
            <a:pPr algn="l"/>
            <a:r>
              <a:rPr lang="en-US" sz="24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Arial Rounded MT Bold" panose="020F0704030504030204" pitchFamily="34" charset="0"/>
              </a:rPr>
              <a:t>mailto:primaryinfo@gmail.com</a:t>
            </a:r>
          </a:p>
          <a:p>
            <a:pPr algn="l"/>
            <a:endParaRPr lang="en-US" sz="2000" kern="12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latin typeface="+mn-lt"/>
              <a:ea typeface="+mn-ea"/>
              <a:cs typeface="+mn-cs"/>
            </a:endParaRPr>
          </a:p>
        </p:txBody>
      </p:sp>
      <p:pic>
        <p:nvPicPr>
          <p:cNvPr id="7" name="Picture 6">
            <a:extLst>
              <a:ext uri="{FF2B5EF4-FFF2-40B4-BE49-F238E27FC236}">
                <a16:creationId xmlns:a16="http://schemas.microsoft.com/office/drawing/2014/main" id="{E2841856-695B-45B0-88E6-53FC4BE0C8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2012" y="73979"/>
            <a:ext cx="2242457" cy="3102429"/>
          </a:xfrm>
          <a:prstGeom prst="rect">
            <a:avLst/>
          </a:prstGeom>
        </p:spPr>
      </p:pic>
      <p:sp>
        <p:nvSpPr>
          <p:cNvPr id="8" name="Rectangle 7">
            <a:extLst>
              <a:ext uri="{FF2B5EF4-FFF2-40B4-BE49-F238E27FC236}">
                <a16:creationId xmlns:a16="http://schemas.microsoft.com/office/drawing/2014/main" id="{2CD5BED4-C81B-459F-B59C-577DC1449FD6}"/>
              </a:ext>
            </a:extLst>
          </p:cNvPr>
          <p:cNvSpPr/>
          <p:nvPr/>
        </p:nvSpPr>
        <p:spPr>
          <a:xfrm>
            <a:off x="5495230" y="3535737"/>
            <a:ext cx="3918060" cy="769441"/>
          </a:xfrm>
          <a:prstGeom prst="rect">
            <a:avLst/>
          </a:prstGeom>
        </p:spPr>
        <p:txBody>
          <a:bodyPr wrap="none">
            <a:spAutoFit/>
          </a:bodyPr>
          <a:lstStyle/>
          <a:p>
            <a:r>
              <a:rPr lang="en-IN" sz="4400" dirty="0">
                <a:latin typeface="Arial Rounded MT Bold" panose="020F0704030504030204" pitchFamily="34" charset="0"/>
              </a:rPr>
              <a:t>QUESTIONS?</a:t>
            </a:r>
          </a:p>
        </p:txBody>
      </p:sp>
    </p:spTree>
    <p:extLst>
      <p:ext uri="{BB962C8B-B14F-4D97-AF65-F5344CB8AC3E}">
        <p14:creationId xmlns:p14="http://schemas.microsoft.com/office/powerpoint/2010/main" val="343273735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
      <a:dk1>
        <a:srgbClr val="000000"/>
      </a:dk1>
      <a:lt1>
        <a:srgbClr val="FFFFFF"/>
      </a:lt1>
      <a:dk2>
        <a:srgbClr val="223C26"/>
      </a:dk2>
      <a:lt2>
        <a:srgbClr val="E8E2E2"/>
      </a:lt2>
      <a:accent1>
        <a:srgbClr val="20B4A9"/>
      </a:accent1>
      <a:accent2>
        <a:srgbClr val="14B767"/>
      </a:accent2>
      <a:accent3>
        <a:srgbClr val="21B82F"/>
      </a:accent3>
      <a:accent4>
        <a:srgbClr val="48B714"/>
      </a:accent4>
      <a:accent5>
        <a:srgbClr val="88AD1F"/>
      </a:accent5>
      <a:accent6>
        <a:srgbClr val="B9A014"/>
      </a:accent6>
      <a:hlink>
        <a:srgbClr val="648C2E"/>
      </a:hlink>
      <a:folHlink>
        <a:srgbClr val="7F7F7F"/>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60</TotalTime>
  <Words>817</Words>
  <Application>Microsoft Office PowerPoint</Application>
  <PresentationFormat>Widescreen</PresentationFormat>
  <Paragraphs>81</Paragraphs>
  <Slides>12</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 Rounded MT Bold</vt:lpstr>
      <vt:lpstr>Calisto MT</vt:lpstr>
      <vt:lpstr>Wingdings 2</vt:lpstr>
      <vt:lpstr>SlateVTI</vt:lpstr>
      <vt:lpstr>Vitamins</vt:lpstr>
      <vt:lpstr>Vitamins</vt:lpstr>
      <vt:lpstr>Vitamins</vt:lpstr>
      <vt:lpstr>Vitamins</vt:lpstr>
      <vt:lpstr>Vitamins</vt:lpstr>
      <vt:lpstr>Vitamins</vt:lpstr>
      <vt:lpstr>Vitamins</vt:lpstr>
      <vt:lpstr>Vitamins</vt:lpstr>
      <vt:lpstr>Vitamins</vt:lpstr>
      <vt:lpstr>Vitamins</vt:lpstr>
      <vt:lpstr>Vitamins</vt:lpstr>
      <vt:lpstr>Vitamins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dc:title>
  <dc:creator>Sundara Rajan Margabandhu</dc:creator>
  <cp:lastModifiedBy>Sundara Rajan Margabandhu</cp:lastModifiedBy>
  <cp:revision>31</cp:revision>
  <dcterms:created xsi:type="dcterms:W3CDTF">2019-10-20T05:47:18Z</dcterms:created>
  <dcterms:modified xsi:type="dcterms:W3CDTF">2019-10-20T15:19:41Z</dcterms:modified>
</cp:coreProperties>
</file>