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9" r:id="rId4"/>
    <p:sldId id="258" r:id="rId5"/>
    <p:sldId id="261" r:id="rId6"/>
    <p:sldId id="260" r:id="rId7"/>
    <p:sldId id="263" r:id="rId8"/>
    <p:sldId id="262" r:id="rId9"/>
    <p:sldId id="264" r:id="rId10"/>
    <p:sldId id="267" r:id="rId11"/>
    <p:sldId id="266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DF77974-4414-49B1-AC50-15ADB82D9E33}" type="datetimeFigureOut">
              <a:rPr lang="en-US" smtClean="0"/>
              <a:pPr/>
              <a:t>10/23/2014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C0C7739-0F69-4617-B94E-72A7649B71E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F77974-4414-49B1-AC50-15ADB82D9E33}" type="datetimeFigureOut">
              <a:rPr lang="en-US" smtClean="0"/>
              <a:pPr/>
              <a:t>10/23/2014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C7739-0F69-4617-B94E-72A7649B71E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F77974-4414-49B1-AC50-15ADB82D9E33}" type="datetimeFigureOut">
              <a:rPr lang="en-US" smtClean="0"/>
              <a:pPr/>
              <a:t>10/23/2014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C7739-0F69-4617-B94E-72A7649B71E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F77974-4414-49B1-AC50-15ADB82D9E33}" type="datetimeFigureOut">
              <a:rPr lang="en-US" smtClean="0"/>
              <a:pPr/>
              <a:t>10/23/2014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C7739-0F69-4617-B94E-72A7649B71E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F77974-4414-49B1-AC50-15ADB82D9E33}" type="datetimeFigureOut">
              <a:rPr lang="en-US" smtClean="0"/>
              <a:pPr/>
              <a:t>10/23/2014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C7739-0F69-4617-B94E-72A7649B71E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F77974-4414-49B1-AC50-15ADB82D9E33}" type="datetimeFigureOut">
              <a:rPr lang="en-US" smtClean="0"/>
              <a:pPr/>
              <a:t>10/23/2014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C7739-0F69-4617-B94E-72A7649B71E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F77974-4414-49B1-AC50-15ADB82D9E33}" type="datetimeFigureOut">
              <a:rPr lang="en-US" smtClean="0"/>
              <a:pPr/>
              <a:t>10/23/2014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C7739-0F69-4617-B94E-72A7649B71E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DF77974-4414-49B1-AC50-15ADB82D9E33}" type="datetimeFigureOut">
              <a:rPr lang="en-US" smtClean="0"/>
              <a:pPr/>
              <a:t>10/23/2014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C7739-0F69-4617-B94E-72A7649B71E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DF77974-4414-49B1-AC50-15ADB82D9E33}" type="datetimeFigureOut">
              <a:rPr lang="en-US" smtClean="0"/>
              <a:pPr/>
              <a:t>10/23/2014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C0C7739-0F69-4617-B94E-72A7649B71E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F77974-4414-49B1-AC50-15ADB82D9E33}" type="datetimeFigureOut">
              <a:rPr lang="en-US" smtClean="0"/>
              <a:pPr/>
              <a:t>10/23/2014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C7739-0F69-4617-B94E-72A7649B71E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F77974-4414-49B1-AC50-15ADB82D9E33}" type="datetimeFigureOut">
              <a:rPr lang="en-US" smtClean="0"/>
              <a:pPr/>
              <a:t>10/23/2014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C7739-0F69-4617-B94E-72A7649B71E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DF77974-4414-49B1-AC50-15ADB82D9E33}" type="datetimeFigureOut">
              <a:rPr lang="en-US" smtClean="0"/>
              <a:pPr/>
              <a:t>10/23/2014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C0C7739-0F69-4617-B94E-72A7649B71E2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primaryinfo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primaryinfo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primaryinfo.com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primaryinfo.com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primaryinfo.com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primaryinfo.com/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primaryinfo.com/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primaryinfo.com/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primaryinfo.com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rimaryinfo.com/leather-chemicals.htm" TargetMode="External"/><Relationship Id="rId13" Type="http://schemas.openxmlformats.org/officeDocument/2006/relationships/hyperlink" Target="http://www.primaryinfo.com/platform-chemicals.htm" TargetMode="External"/><Relationship Id="rId18" Type="http://schemas.openxmlformats.org/officeDocument/2006/relationships/hyperlink" Target="http://www.primaryinfo.com/ReadMe/readme.htm" TargetMode="External"/><Relationship Id="rId3" Type="http://schemas.openxmlformats.org/officeDocument/2006/relationships/hyperlink" Target="http://www.primaryinfo.com/chemical-industry.htm" TargetMode="External"/><Relationship Id="rId21" Type="http://schemas.openxmlformats.org/officeDocument/2006/relationships/image" Target="../media/image2.png"/><Relationship Id="rId7" Type="http://schemas.openxmlformats.org/officeDocument/2006/relationships/hyperlink" Target="http://www.primaryinfo.com/agrochem.htm" TargetMode="External"/><Relationship Id="rId12" Type="http://schemas.openxmlformats.org/officeDocument/2006/relationships/hyperlink" Target="http://www.primaryinfo.com/industry/fine-chemicals.htm" TargetMode="External"/><Relationship Id="rId17" Type="http://schemas.openxmlformats.org/officeDocument/2006/relationships/hyperlink" Target="http://www.primaryinfo.com/industry/mining-chemicals.htm" TargetMode="External"/><Relationship Id="rId2" Type="http://schemas.openxmlformats.org/officeDocument/2006/relationships/hyperlink" Target="http://www.primaryinfo.com/index.htm" TargetMode="External"/><Relationship Id="rId16" Type="http://schemas.openxmlformats.org/officeDocument/2006/relationships/hyperlink" Target="http://www.primaryinfo.com/technology/spent-catalyst.htm" TargetMode="External"/><Relationship Id="rId20" Type="http://schemas.openxmlformats.org/officeDocument/2006/relationships/hyperlink" Target="http://www.primaryinfo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rimaryinfo.com/chemicals-msds-ghs.htm" TargetMode="External"/><Relationship Id="rId11" Type="http://schemas.openxmlformats.org/officeDocument/2006/relationships/hyperlink" Target="http://www.primaryinfo.com/industry/dyestuff.htm" TargetMode="External"/><Relationship Id="rId5" Type="http://schemas.openxmlformats.org/officeDocument/2006/relationships/hyperlink" Target="http://www.primaryinfo.com/industry/chemical-cdm.htm" TargetMode="External"/><Relationship Id="rId15" Type="http://schemas.openxmlformats.org/officeDocument/2006/relationships/hyperlink" Target="http://www.primaryinfo.com/industry/dyes-pigments.htm" TargetMode="External"/><Relationship Id="rId10" Type="http://schemas.openxmlformats.org/officeDocument/2006/relationships/hyperlink" Target="http://www.primaryinfo.com/chemicals-paper.htm" TargetMode="External"/><Relationship Id="rId19" Type="http://schemas.openxmlformats.org/officeDocument/2006/relationships/hyperlink" Target="http://www.primaryinfo.com/contact.html" TargetMode="External"/><Relationship Id="rId4" Type="http://schemas.openxmlformats.org/officeDocument/2006/relationships/hyperlink" Target="http://www.primaryinfo.com/industry/chemicals-markets.htm" TargetMode="External"/><Relationship Id="rId9" Type="http://schemas.openxmlformats.org/officeDocument/2006/relationships/hyperlink" Target="http://www.primaryinfo.com/electronics-grade-chemicals.htm" TargetMode="External"/><Relationship Id="rId14" Type="http://schemas.openxmlformats.org/officeDocument/2006/relationships/hyperlink" Target="http://www.primaryinfo.com/material-energy-balance.ht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imaryinfo.com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1000108"/>
            <a:ext cx="7772400" cy="182976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 Market Information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sz="6500" dirty="0" smtClean="0"/>
              <a:t>Chemical Industry</a:t>
            </a:r>
            <a:r>
              <a:rPr lang="en-IN" dirty="0" smtClean="0"/>
              <a:t> </a:t>
            </a:r>
          </a:p>
          <a:p>
            <a:r>
              <a:rPr lang="en-IN" sz="1700" dirty="0" smtClean="0"/>
              <a:t>Internet Data Base Information Retrieval Services</a:t>
            </a:r>
            <a:endParaRPr lang="en-IN" sz="1700" dirty="0"/>
          </a:p>
        </p:txBody>
      </p:sp>
      <p:pic>
        <p:nvPicPr>
          <p:cNvPr id="4" name="Picture 3" descr="redesign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2330" y="5286388"/>
            <a:ext cx="1685714" cy="1009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Market Survey Reports are expensive</a:t>
            </a:r>
          </a:p>
          <a:p>
            <a:r>
              <a:rPr lang="en-US" sz="2400" dirty="0" smtClean="0"/>
              <a:t>Costs several thousands of US Dollars</a:t>
            </a:r>
          </a:p>
          <a:p>
            <a:r>
              <a:rPr lang="en-US" sz="2400" dirty="0" smtClean="0"/>
              <a:t>Specific decisions based on these reports may still be difficult</a:t>
            </a:r>
          </a:p>
          <a:p>
            <a:r>
              <a:rPr lang="en-US" sz="2400" dirty="0" smtClean="0"/>
              <a:t>Internet data base Information Retrieval Services are cost effective and is of the order of  five hundred US Dollars</a:t>
            </a:r>
          </a:p>
          <a:p>
            <a:r>
              <a:rPr lang="en-US" sz="2400" dirty="0" smtClean="0"/>
              <a:t>You get the data to analyze the situation and get the feel of the Market</a:t>
            </a:r>
          </a:p>
          <a:p>
            <a:pPr>
              <a:buNone/>
            </a:pPr>
            <a:endParaRPr lang="en-IN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> </a:t>
            </a:r>
            <a:r>
              <a:rPr lang="en-US" sz="3100" dirty="0" smtClean="0"/>
              <a:t>Why do you need ?</a:t>
            </a:r>
            <a:br>
              <a:rPr lang="en-US" sz="3100" dirty="0" smtClean="0"/>
            </a:br>
            <a:r>
              <a:rPr lang="en-IN" sz="31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Internet Data Base Information Retrieval Services </a:t>
            </a:r>
            <a:r>
              <a:rPr lang="en-US" dirty="0" smtClean="0"/>
              <a:t/>
            </a:r>
            <a:br>
              <a:rPr lang="en-US" dirty="0" smtClean="0"/>
            </a:br>
            <a:endParaRPr lang="en-IN" dirty="0"/>
          </a:p>
        </p:txBody>
      </p:sp>
      <p:pic>
        <p:nvPicPr>
          <p:cNvPr id="4" name="Picture 3" descr="redesign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826" y="5072074"/>
            <a:ext cx="1685714" cy="1009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35716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Market Information is available on the Internet ?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4414" y="1928802"/>
            <a:ext cx="7215238" cy="4714908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Major companies in the field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Company Information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News Paper clippings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Imports &amp; Exports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Products and applications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Trade Leads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Production &amp; Consumption Data</a:t>
            </a:r>
          </a:p>
          <a:p>
            <a:pPr algn="l">
              <a:buFont typeface="Arial" pitchFamily="34" charset="0"/>
              <a:buChar char="•"/>
            </a:pPr>
            <a:endParaRPr lang="en-IN" dirty="0"/>
          </a:p>
        </p:txBody>
      </p:sp>
      <p:pic>
        <p:nvPicPr>
          <p:cNvPr id="4" name="Picture 3" descr="redesign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9454" y="5429264"/>
            <a:ext cx="1685714" cy="1009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6553200" cy="4343400"/>
          </a:xfrm>
          <a:noFill/>
          <a:ln/>
        </p:spPr>
        <p:txBody>
          <a:bodyPr lIns="90488" tIns="44450" rIns="90488" bIns="44450"/>
          <a:lstStyle/>
          <a:p>
            <a:pPr marL="285750" indent="-285750"/>
            <a:r>
              <a:rPr lang="en-US" sz="2100" dirty="0" smtClean="0"/>
              <a:t>Name &amp; Address</a:t>
            </a:r>
            <a:endParaRPr lang="en-US" sz="2100" dirty="0"/>
          </a:p>
          <a:p>
            <a:pPr marL="285750" indent="-285750"/>
            <a:r>
              <a:rPr lang="en-US" sz="2100" dirty="0" smtClean="0"/>
              <a:t>Product &amp; Business details </a:t>
            </a:r>
            <a:endParaRPr lang="en-US" sz="2100" dirty="0"/>
          </a:p>
          <a:p>
            <a:pPr marL="285750" indent="-285750"/>
            <a:r>
              <a:rPr lang="en-US" sz="2100" dirty="0" smtClean="0"/>
              <a:t>Key Executives</a:t>
            </a:r>
            <a:endParaRPr lang="en-US" sz="2100" dirty="0"/>
          </a:p>
          <a:p>
            <a:pPr marL="285750" indent="-285750"/>
            <a:r>
              <a:rPr lang="en-US" sz="2100" dirty="0" smtClean="0"/>
              <a:t>Turnover</a:t>
            </a:r>
            <a:endParaRPr lang="en-US" sz="2100" dirty="0"/>
          </a:p>
          <a:p>
            <a:pPr marL="285750" indent="-285750"/>
            <a:r>
              <a:rPr lang="en-US" sz="2100" dirty="0" smtClean="0"/>
              <a:t>Fax, Email, Telephones</a:t>
            </a:r>
            <a:endParaRPr lang="en-US" sz="2100" dirty="0"/>
          </a:p>
          <a:p>
            <a:pPr marL="285750" indent="-285750"/>
            <a:r>
              <a:rPr lang="en-US" sz="2100" dirty="0" smtClean="0"/>
              <a:t>Web Site</a:t>
            </a:r>
          </a:p>
          <a:p>
            <a:pPr marL="285750" indent="-285750"/>
            <a:r>
              <a:rPr lang="en-US" sz="2100" dirty="0" smtClean="0"/>
              <a:t>Annual Reports</a:t>
            </a:r>
          </a:p>
          <a:p>
            <a:pPr marL="285750" indent="-285750"/>
            <a:r>
              <a:rPr lang="en-US" sz="2100" dirty="0" smtClean="0"/>
              <a:t>Company Presentations</a:t>
            </a:r>
          </a:p>
          <a:p>
            <a:pPr marL="285750" indent="-285750"/>
            <a:r>
              <a:rPr lang="en-US" sz="2100" dirty="0" smtClean="0"/>
              <a:t>Analysts Reports</a:t>
            </a:r>
          </a:p>
          <a:p>
            <a:pPr marL="285750" indent="-285750"/>
            <a:r>
              <a:rPr lang="en-US" sz="2100" dirty="0" smtClean="0"/>
              <a:t>Company Shares and prices trends</a:t>
            </a:r>
            <a:endParaRPr lang="en-US" sz="2100" dirty="0"/>
          </a:p>
          <a:p>
            <a:pPr marL="285750" indent="-285750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6367462" cy="954088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COMPANY </a:t>
            </a:r>
            <a:b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INFORMATION</a:t>
            </a:r>
          </a:p>
        </p:txBody>
      </p:sp>
      <p:pic>
        <p:nvPicPr>
          <p:cNvPr id="5" name="Picture 4" descr="redesig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702" y="5214950"/>
            <a:ext cx="1685714" cy="1009524"/>
          </a:xfrm>
          <a:prstGeom prst="rect">
            <a:avLst/>
          </a:prstGeom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714357"/>
            <a:ext cx="7500990" cy="1143008"/>
          </a:xfrm>
        </p:spPr>
        <p:txBody>
          <a:bodyPr/>
          <a:lstStyle/>
          <a:p>
            <a:r>
              <a:rPr lang="en-US" dirty="0" smtClean="0"/>
              <a:t>Product Information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2357430"/>
            <a:ext cx="7286676" cy="4143404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Products specifications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Material Safety Data Sheets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Standards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Approvals &amp; Certifications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Prices, Delivery situations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Substitutes</a:t>
            </a:r>
          </a:p>
          <a:p>
            <a:pPr algn="l">
              <a:buFont typeface="Arial" pitchFamily="34" charset="0"/>
              <a:buChar char="•"/>
            </a:pPr>
            <a:endParaRPr lang="en-US" dirty="0" smtClean="0"/>
          </a:p>
          <a:p>
            <a:pPr algn="l">
              <a:buFont typeface="Arial" pitchFamily="34" charset="0"/>
              <a:buChar char="•"/>
            </a:pPr>
            <a:endParaRPr lang="en-IN" dirty="0"/>
          </a:p>
        </p:txBody>
      </p:sp>
      <p:pic>
        <p:nvPicPr>
          <p:cNvPr id="4" name="Picture 3" descr="redesign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64" y="5143512"/>
            <a:ext cx="1685714" cy="1009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Industry problems &amp; Potentials</a:t>
            </a:r>
          </a:p>
          <a:p>
            <a:r>
              <a:rPr lang="en-US" dirty="0" smtClean="0"/>
              <a:t>Companies in the News</a:t>
            </a:r>
          </a:p>
          <a:p>
            <a:r>
              <a:rPr lang="en-US" dirty="0" smtClean="0"/>
              <a:t>Mergers &amp; Acquisitions</a:t>
            </a:r>
          </a:p>
          <a:p>
            <a:r>
              <a:rPr lang="en-US" dirty="0" smtClean="0"/>
              <a:t>Regulatory Issues</a:t>
            </a:r>
          </a:p>
          <a:p>
            <a:r>
              <a:rPr lang="en-US" dirty="0" smtClean="0"/>
              <a:t>New Products Introduction</a:t>
            </a:r>
          </a:p>
          <a:p>
            <a:r>
              <a:rPr lang="en-US" dirty="0" smtClean="0"/>
              <a:t>Product recalls</a:t>
            </a:r>
          </a:p>
          <a:p>
            <a:r>
              <a:rPr lang="en-US" dirty="0" smtClean="0"/>
              <a:t>Quality Issues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 </a:t>
            </a:r>
            <a:endParaRPr lang="en-IN" dirty="0"/>
          </a:p>
        </p:txBody>
      </p:sp>
      <p:pic>
        <p:nvPicPr>
          <p:cNvPr id="4" name="Picture 3" descr="redesign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88" y="4929198"/>
            <a:ext cx="1685714" cy="1009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714356"/>
            <a:ext cx="7429552" cy="71437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Traders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0100" y="1857364"/>
            <a:ext cx="7429552" cy="4572032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Manufacturers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Distributors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Whole Sale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Supply Chain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Importers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Exporters</a:t>
            </a:r>
          </a:p>
          <a:p>
            <a:pPr algn="l">
              <a:buFont typeface="Arial" pitchFamily="34" charset="0"/>
              <a:buChar char="•"/>
            </a:pPr>
            <a:endParaRPr lang="en-IN" dirty="0"/>
          </a:p>
        </p:txBody>
      </p:sp>
      <p:pic>
        <p:nvPicPr>
          <p:cNvPr id="4" name="Picture 3" descr="redesign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36" y="4572008"/>
            <a:ext cx="1685714" cy="1009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714356"/>
            <a:ext cx="7772400" cy="1470025"/>
          </a:xfrm>
        </p:spPr>
        <p:txBody>
          <a:bodyPr/>
          <a:lstStyle/>
          <a:p>
            <a:r>
              <a:rPr lang="en-US" dirty="0" smtClean="0"/>
              <a:t>Trade Leads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4414" y="2500306"/>
            <a:ext cx="6615114" cy="3714776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Buy offers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Sell offers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Tender Documents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Auctions</a:t>
            </a:r>
          </a:p>
          <a:p>
            <a:pPr algn="l">
              <a:buFont typeface="Arial" pitchFamily="34" charset="0"/>
              <a:buChar char="•"/>
            </a:pPr>
            <a:endParaRPr lang="en-IN" dirty="0"/>
          </a:p>
        </p:txBody>
      </p:sp>
      <p:pic>
        <p:nvPicPr>
          <p:cNvPr id="4" name="Picture 3" descr="redesign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64" y="4857760"/>
            <a:ext cx="1685714" cy="1009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928671"/>
            <a:ext cx="7215238" cy="78581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Trade Statistics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3042" y="1785926"/>
            <a:ext cx="7000924" cy="3500462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 Government Sources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Dumping Reports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Private Company Data Bases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Publications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Shipment Data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Industry Associations</a:t>
            </a:r>
          </a:p>
          <a:p>
            <a:pPr algn="l">
              <a:buFont typeface="Arial" pitchFamily="34" charset="0"/>
              <a:buChar char="•"/>
            </a:pPr>
            <a:endParaRPr lang="en-IN" dirty="0"/>
          </a:p>
        </p:txBody>
      </p:sp>
      <p:pic>
        <p:nvPicPr>
          <p:cNvPr id="4" name="Picture 3" descr="redesign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88" y="4929198"/>
            <a:ext cx="1685714" cy="1009524"/>
          </a:xfrm>
          <a:prstGeom prst="rect">
            <a:avLst/>
          </a:prstGeo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IN" dirty="0" smtClean="0"/>
              <a:t>The concept of a chemical substance became firmly established in the late eighteenth century after work by the chemist Joseph </a:t>
            </a:r>
            <a:r>
              <a:rPr lang="en-IN" dirty="0" err="1" smtClean="0"/>
              <a:t>Proust</a:t>
            </a:r>
            <a:r>
              <a:rPr lang="en-IN" dirty="0" smtClean="0"/>
              <a:t> on the composition of some pure chemical compounds such as basic copper carbonate.</a:t>
            </a:r>
          </a:p>
          <a:p>
            <a:r>
              <a:rPr lang="en-IN" dirty="0" smtClean="0"/>
              <a:t>An enormous number of chemical compounds are possible by combining the roughly 120 chemical elements; currently, about thirty million have been characterized and identified.</a:t>
            </a:r>
          </a:p>
          <a:p>
            <a:r>
              <a:rPr lang="en-IN" dirty="0" smtClean="0"/>
              <a:t>Every chemical substance carries a unique systematic name, usually named according to the IUPAC rules for naming. An alternative system is used by the Chemical Abstracts Service.</a:t>
            </a:r>
          </a:p>
          <a:p>
            <a:r>
              <a:rPr lang="en-IN" dirty="0" smtClean="0"/>
              <a:t>The International Council of Chemical Associations today represents 85% of chemical production worldwide.</a:t>
            </a:r>
          </a:p>
          <a:p>
            <a:r>
              <a:rPr lang="en-IN" dirty="0" smtClean="0"/>
              <a:t>The Indian chemical industry comprises basic chemicals including petrochemicals, fertilizers, inorganic chemicals and other industrial chemicals; specialty chemicals; and agrochemicals.</a:t>
            </a:r>
          </a:p>
          <a:p>
            <a:r>
              <a:rPr lang="en-IN" dirty="0" smtClean="0"/>
              <a:t>Indian chemical industry has a turn over of US$ 28 billion (</a:t>
            </a:r>
            <a:r>
              <a:rPr lang="en-IN" dirty="0" err="1" smtClean="0"/>
              <a:t>Rs</a:t>
            </a:r>
            <a:r>
              <a:rPr lang="en-IN" dirty="0" smtClean="0"/>
              <a:t>. 1200 billion) and accounts for 7% of the total Indian GDP.</a:t>
            </a:r>
          </a:p>
          <a:p>
            <a:r>
              <a:rPr lang="en-IN" dirty="0" smtClean="0"/>
              <a:t>Chemical production in the U.S. grew strongly in most sectors last year, although the pace of the overall industry didn't match that of the total manufacturing enterprise.</a:t>
            </a:r>
          </a:p>
          <a:p>
            <a:r>
              <a:rPr lang="en-IN" dirty="0" smtClean="0"/>
              <a:t>In the past and at present, the chemical industry is still concentrated in three areas of the world- Western Europe, North America and Japan . The European Community remains the largest producer area followed by the US and Japan.</a:t>
            </a:r>
          </a:p>
          <a:p>
            <a:r>
              <a:rPr lang="en-IN" dirty="0" smtClean="0"/>
              <a:t>Instrumental in the changing structure of the global chemical industry has been the growing participation of developing countries and regions</a:t>
            </a:r>
          </a:p>
          <a:p>
            <a:r>
              <a:rPr lang="en-IN" dirty="0" smtClean="0"/>
              <a:t>Environmental Issues, Pollution Control Rules &amp; Regulations are very important aspects and pose challenge to Entrepreneurs in the filed</a:t>
            </a:r>
          </a:p>
          <a:p>
            <a:pPr>
              <a:buNone/>
            </a:pP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About Chemical Industry </a:t>
            </a:r>
            <a:endParaRPr lang="en-IN" sz="36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" name="Picture 3" descr="redesign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3702" y="428604"/>
            <a:ext cx="1685714" cy="10095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b="1" dirty="0" smtClean="0"/>
              <a:t>Primary Information Services  </a:t>
            </a:r>
            <a:br>
              <a:rPr lang="en-IN" b="1" dirty="0" smtClean="0"/>
            </a:br>
            <a:r>
              <a:rPr lang="en-IN" dirty="0" smtClean="0">
                <a:hlinkClick r:id="rId2"/>
              </a:rPr>
              <a:t>Home</a:t>
            </a:r>
            <a:r>
              <a:rPr lang="en-IN" dirty="0" smtClean="0"/>
              <a:t> . </a:t>
            </a:r>
            <a:r>
              <a:rPr lang="en-IN" dirty="0" smtClean="0">
                <a:hlinkClick r:id="rId3"/>
              </a:rPr>
              <a:t>Chemical Industry</a:t>
            </a:r>
            <a:r>
              <a:rPr lang="en-IN" dirty="0" smtClean="0"/>
              <a:t> . </a:t>
            </a:r>
            <a:r>
              <a:rPr lang="en-IN" dirty="0" smtClean="0">
                <a:hlinkClick r:id="rId4"/>
              </a:rPr>
              <a:t>Chemicals Markets</a:t>
            </a:r>
            <a:r>
              <a:rPr lang="en-IN" dirty="0" smtClean="0"/>
              <a:t> .</a:t>
            </a:r>
            <a:r>
              <a:rPr lang="en-IN" dirty="0" smtClean="0">
                <a:hlinkClick r:id="rId5"/>
              </a:rPr>
              <a:t>Chemicals CDM</a:t>
            </a:r>
            <a:r>
              <a:rPr lang="en-IN" dirty="0" smtClean="0"/>
              <a:t> . </a:t>
            </a:r>
            <a:r>
              <a:rPr lang="en-IN" dirty="0" smtClean="0">
                <a:hlinkClick r:id="rId6"/>
              </a:rPr>
              <a:t>MSDS-GHS</a:t>
            </a:r>
            <a:r>
              <a:rPr lang="en-IN" dirty="0" smtClean="0"/>
              <a:t> . </a:t>
            </a:r>
            <a:br>
              <a:rPr lang="en-IN" dirty="0" smtClean="0"/>
            </a:br>
            <a:r>
              <a:rPr lang="en-IN" dirty="0" smtClean="0">
                <a:hlinkClick r:id="rId7"/>
              </a:rPr>
              <a:t>Agrochemicals</a:t>
            </a:r>
            <a:r>
              <a:rPr lang="en-IN" dirty="0" smtClean="0"/>
              <a:t> . </a:t>
            </a:r>
            <a:r>
              <a:rPr lang="en-IN" dirty="0" smtClean="0">
                <a:hlinkClick r:id="rId8"/>
              </a:rPr>
              <a:t>Leather Chemicals</a:t>
            </a:r>
            <a:r>
              <a:rPr lang="en-IN" dirty="0" smtClean="0"/>
              <a:t> .  </a:t>
            </a:r>
            <a:r>
              <a:rPr lang="en-IN" dirty="0" smtClean="0">
                <a:hlinkClick r:id="rId9"/>
              </a:rPr>
              <a:t>Chemicals for Electronics</a:t>
            </a:r>
            <a:r>
              <a:rPr lang="en-IN" dirty="0" smtClean="0"/>
              <a:t> . </a:t>
            </a:r>
            <a:r>
              <a:rPr lang="en-IN" dirty="0" smtClean="0">
                <a:hlinkClick r:id="rId10"/>
              </a:rPr>
              <a:t>Chemicals for Paper Industry</a:t>
            </a:r>
            <a:r>
              <a:rPr lang="en-IN" dirty="0" smtClean="0"/>
              <a:t> . </a:t>
            </a:r>
            <a:br>
              <a:rPr lang="en-IN" dirty="0" smtClean="0"/>
            </a:br>
            <a:r>
              <a:rPr lang="en-IN" dirty="0" smtClean="0">
                <a:hlinkClick r:id="rId11"/>
              </a:rPr>
              <a:t>Dyestuff</a:t>
            </a:r>
            <a:r>
              <a:rPr lang="en-IN" dirty="0" smtClean="0"/>
              <a:t> . </a:t>
            </a:r>
            <a:r>
              <a:rPr lang="en-IN" dirty="0" smtClean="0">
                <a:hlinkClick r:id="rId12"/>
              </a:rPr>
              <a:t>Fine Chemicals</a:t>
            </a:r>
            <a:r>
              <a:rPr lang="en-IN" dirty="0" smtClean="0"/>
              <a:t> .</a:t>
            </a:r>
            <a:r>
              <a:rPr lang="en-IN" dirty="0" smtClean="0">
                <a:hlinkClick r:id="rId13"/>
              </a:rPr>
              <a:t>Platform chemicals</a:t>
            </a:r>
            <a:r>
              <a:rPr lang="en-IN" dirty="0" smtClean="0"/>
              <a:t> . </a:t>
            </a:r>
            <a:r>
              <a:rPr lang="en-IN" dirty="0" smtClean="0">
                <a:hlinkClick r:id="rId14"/>
              </a:rPr>
              <a:t>Material-Energy Balance</a:t>
            </a:r>
            <a:r>
              <a:rPr lang="en-IN" dirty="0" smtClean="0"/>
              <a:t> . </a:t>
            </a:r>
            <a:r>
              <a:rPr lang="en-IN" dirty="0" smtClean="0">
                <a:hlinkClick r:id="rId15"/>
              </a:rPr>
              <a:t>Dyes &amp; Pigments</a:t>
            </a:r>
            <a:r>
              <a:rPr lang="en-IN" dirty="0" smtClean="0"/>
              <a:t> .</a:t>
            </a:r>
            <a:br>
              <a:rPr lang="en-IN" dirty="0" smtClean="0"/>
            </a:br>
            <a:r>
              <a:rPr lang="en-IN" dirty="0" smtClean="0">
                <a:hlinkClick r:id="rId16"/>
              </a:rPr>
              <a:t>Spent Catalysts</a:t>
            </a:r>
            <a:r>
              <a:rPr lang="en-IN" dirty="0" smtClean="0"/>
              <a:t> . </a:t>
            </a:r>
            <a:r>
              <a:rPr lang="en-IN" dirty="0" smtClean="0">
                <a:hlinkClick r:id="rId17"/>
              </a:rPr>
              <a:t>Mining chemicals</a:t>
            </a:r>
            <a:r>
              <a:rPr lang="en-IN" dirty="0" smtClean="0"/>
              <a:t> .</a:t>
            </a:r>
            <a:r>
              <a:rPr lang="en-IN" dirty="0" smtClean="0">
                <a:hlinkClick r:id="rId18"/>
              </a:rPr>
              <a:t>Terms of our Services</a:t>
            </a:r>
            <a:r>
              <a:rPr lang="en-IN" dirty="0" smtClean="0"/>
              <a:t>. </a:t>
            </a:r>
            <a:r>
              <a:rPr lang="en-IN" dirty="0" smtClean="0">
                <a:hlinkClick r:id="rId19"/>
              </a:rPr>
              <a:t>Contact</a:t>
            </a:r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Industry Links</a:t>
            </a:r>
            <a:endParaRPr lang="en-IN" dirty="0"/>
          </a:p>
        </p:txBody>
      </p:sp>
      <p:pic>
        <p:nvPicPr>
          <p:cNvPr id="4" name="Picture 3" descr="redesign.png">
            <a:hlinkClick r:id="rId20"/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072330" y="5286388"/>
            <a:ext cx="1685714" cy="1009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price is not a Problem ?</a:t>
            </a:r>
          </a:p>
          <a:p>
            <a:r>
              <a:rPr lang="en-US" dirty="0" smtClean="0"/>
              <a:t>We can give you List of Firms offering these Market Research Reports !</a:t>
            </a:r>
          </a:p>
          <a:p>
            <a:r>
              <a:rPr lang="en-US" dirty="0" smtClean="0"/>
              <a:t>Mail </a:t>
            </a:r>
            <a:r>
              <a:rPr lang="en-US" dirty="0" err="1" smtClean="0"/>
              <a:t>to:primaryinfo@gmail.com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 smtClean="0"/>
              <a:t>Still need Market Research Reports ? And not</a:t>
            </a:r>
            <a:r>
              <a:rPr lang="en-IN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Internet Data Base Information Retrieval Services  ??</a:t>
            </a:r>
            <a:endParaRPr lang="en-IN" sz="2800" dirty="0"/>
          </a:p>
        </p:txBody>
      </p:sp>
      <p:pic>
        <p:nvPicPr>
          <p:cNvPr id="4" name="Picture 3" descr="thanks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050" y="3429000"/>
            <a:ext cx="1714512" cy="837060"/>
          </a:xfrm>
          <a:prstGeom prst="rect">
            <a:avLst/>
          </a:prstGeom>
        </p:spPr>
      </p:pic>
      <p:pic>
        <p:nvPicPr>
          <p:cNvPr id="5" name="Picture 4" descr="redesign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694" y="4572008"/>
            <a:ext cx="1685714" cy="1009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110</TotalTime>
  <Words>514</Words>
  <Application>Microsoft Office PowerPoint</Application>
  <PresentationFormat>On-screen Show (4:3)</PresentationFormat>
  <Paragraphs>80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Concourse</vt:lpstr>
      <vt:lpstr>     Market Information</vt:lpstr>
      <vt:lpstr>    Why do you need ? Internet Data Base Information Retrieval Services  </vt:lpstr>
      <vt:lpstr>What Market Information is available on the Internet ?</vt:lpstr>
      <vt:lpstr>COMPANY  INFORMATION</vt:lpstr>
      <vt:lpstr>Product Information</vt:lpstr>
      <vt:lpstr>News </vt:lpstr>
      <vt:lpstr>Traders</vt:lpstr>
      <vt:lpstr>Trade Leads</vt:lpstr>
      <vt:lpstr>Trade Statistics</vt:lpstr>
      <vt:lpstr>About Chemical Industry </vt:lpstr>
      <vt:lpstr>Chemical Industry Links</vt:lpstr>
      <vt:lpstr>Still need Market Research Reports ? And not Internet Data Base Information Retrieval Services  ??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 Information</dc:title>
  <dc:creator>MSR</dc:creator>
  <cp:lastModifiedBy>MSR</cp:lastModifiedBy>
  <cp:revision>44</cp:revision>
  <dcterms:created xsi:type="dcterms:W3CDTF">2014-02-22T15:05:52Z</dcterms:created>
  <dcterms:modified xsi:type="dcterms:W3CDTF">2014-10-23T05:52:22Z</dcterms:modified>
</cp:coreProperties>
</file>